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2" r:id="rId3"/>
    <p:sldId id="261" r:id="rId4"/>
    <p:sldId id="260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 snapToObjects="1">
      <p:cViewPr>
        <p:scale>
          <a:sx n="157" d="100"/>
          <a:sy n="157" d="100"/>
        </p:scale>
        <p:origin x="640" y="-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68" y="5670949"/>
            <a:ext cx="2831372" cy="7247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18" name="Rectangle 17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232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1" y="1396192"/>
            <a:ext cx="5542713" cy="670270"/>
          </a:xfrm>
        </p:spPr>
        <p:txBody>
          <a:bodyPr anchor="b">
            <a:noAutofit/>
          </a:bodyPr>
          <a:lstStyle>
            <a:lvl1pPr marL="0" indent="0">
              <a:buNone/>
              <a:defRPr sz="2800" b="1" baseline="0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881" y="2184400"/>
            <a:ext cx="5542713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6154" y="1396192"/>
            <a:ext cx="5593458" cy="670270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6154" y="2184400"/>
            <a:ext cx="5593458" cy="3846945"/>
          </a:xfrm>
        </p:spPr>
        <p:txBody>
          <a:bodyPr>
            <a:normAutofit/>
          </a:bodyPr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2000"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800"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600"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0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849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12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_NoBkg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38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xt or 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30071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87614" y="6335309"/>
            <a:ext cx="1181114" cy="250337"/>
          </a:xfrm>
        </p:spPr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393007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93007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60400" y="2420360"/>
            <a:ext cx="10871200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393007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297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xt or Quote with Phot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350285" y="495661"/>
            <a:ext cx="5440648" cy="575736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4362" y="1237675"/>
            <a:ext cx="4331855" cy="910202"/>
          </a:xfrm>
        </p:spPr>
        <p:txBody>
          <a:bodyPr anchor="b">
            <a:normAutofit/>
          </a:bodyPr>
          <a:lstStyle>
            <a:lvl1pPr algn="ctr">
              <a:defRPr sz="2800" cap="all" baseline="0"/>
            </a:lvl1pPr>
          </a:lstStyle>
          <a:p>
            <a:r>
              <a:rPr lang="en-US" dirty="0"/>
              <a:t>CONTEXT or THEME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92947" y="6335309"/>
            <a:ext cx="1181114" cy="250337"/>
          </a:xfrm>
        </p:spPr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59882" y="6335309"/>
            <a:ext cx="3887245" cy="250337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479637" y="6335309"/>
            <a:ext cx="1016000" cy="250337"/>
          </a:xfrm>
        </p:spPr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544943" y="2409026"/>
            <a:ext cx="4950694" cy="211455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200"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>
          <a:xfrm>
            <a:off x="854362" y="4784725"/>
            <a:ext cx="4331855" cy="276225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lvl="0" algn="ctr"/>
            <a:r>
              <a:rPr lang="en-US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854363" y="2244437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54363" y="4668983"/>
            <a:ext cx="4331855" cy="0"/>
          </a:xfrm>
          <a:prstGeom prst="line">
            <a:avLst/>
          </a:prstGeom>
          <a:ln w="1587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25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39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/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4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Divider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550988" y="3461559"/>
            <a:ext cx="9070975" cy="598488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7591" y="2382981"/>
            <a:ext cx="11569729" cy="1046019"/>
          </a:xfrm>
        </p:spPr>
        <p:txBody>
          <a:bodyPr anchor="b">
            <a:normAutofit/>
          </a:bodyPr>
          <a:lstStyle>
            <a:lvl1pPr algn="ctr">
              <a:defRPr sz="6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676206" y="6335309"/>
            <a:ext cx="1181114" cy="250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58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title="University of Waterlo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865" y="546789"/>
            <a:ext cx="6400271" cy="41571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7225" y="4581236"/>
            <a:ext cx="10877550" cy="1597891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 cap="all" baseline="0">
                <a:solidFill>
                  <a:schemeClr val="tx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8" name="Rectangle 7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422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/>
            </a:lvl1pPr>
          </a:lstStyle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68" y="5670949"/>
            <a:ext cx="2831372" cy="724754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18" name="Rectangle 17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1703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_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EA6FAE5-3667-1145-8B70-F9A9044696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9" b="18119"/>
          <a:stretch/>
        </p:blipFill>
        <p:spPr>
          <a:xfrm>
            <a:off x="0" y="405114"/>
            <a:ext cx="12192000" cy="6452886"/>
          </a:xfrm>
          <a:prstGeom prst="rect">
            <a:avLst/>
          </a:prstGeom>
        </p:spPr>
      </p:pic>
      <p:pic>
        <p:nvPicPr>
          <p:cNvPr id="11" name="Picture 10" title="University of Waterloo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5" t="13985" r="13985" b="13985"/>
          <a:stretch/>
        </p:blipFill>
        <p:spPr bwMode="gray">
          <a:xfrm>
            <a:off x="3781997" y="1779967"/>
            <a:ext cx="4628005" cy="30059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3425" y="4682836"/>
            <a:ext cx="10725150" cy="1559782"/>
          </a:xfrm>
          <a:noFill/>
        </p:spPr>
        <p:txBody>
          <a:bodyPr wrap="square" rtlCol="0" anchor="ctr" anchorCtr="1">
            <a:noAutofit/>
          </a:bodyPr>
          <a:lstStyle>
            <a:lvl1pPr algn="ctr">
              <a:defRPr lang="en-US" sz="1800" b="0" i="0">
                <a:solidFill>
                  <a:schemeClr val="bg1">
                    <a:alpha val="81000"/>
                  </a:schemeClr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marL="0" lvl="0" algn="ctr">
              <a:lnSpc>
                <a:spcPct val="75000"/>
              </a:lnSpc>
            </a:pPr>
            <a:r>
              <a:rPr lang="en-US" dirty="0"/>
              <a:t>CLICK TO EDIT MASTER CLOSING SLIDE OPTION 2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10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4267" y="5680659"/>
            <a:ext cx="2770751" cy="7176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8692199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5" name="Rectangle 4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7062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Black with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4124" y="397164"/>
            <a:ext cx="6097876" cy="6460836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028940"/>
            <a:ext cx="5486243" cy="1474115"/>
          </a:xfr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740" y="4266821"/>
            <a:ext cx="5486243" cy="666549"/>
          </a:xfr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2740" y="2642329"/>
            <a:ext cx="1182916" cy="377962"/>
          </a:xfrm>
          <a:solidFill>
            <a:schemeClr val="accent1"/>
          </a:solidFill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623674" y="6377231"/>
            <a:ext cx="4293708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148416" y="6377231"/>
            <a:ext cx="553900" cy="250337"/>
          </a:xfrm>
        </p:spPr>
        <p:txBody>
          <a:bodyPr/>
          <a:lstStyle>
            <a:lvl1pPr algn="ctr"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4267" y="5680659"/>
            <a:ext cx="2770751" cy="717639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20" name="Rectangle 19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291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8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_M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407696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1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8908224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2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0408752" y="685060"/>
            <a:ext cx="1420859" cy="286052"/>
          </a:xfrm>
        </p:spPr>
        <p:txBody>
          <a:bodyPr anchor="ctr">
            <a:noAutofit/>
          </a:bodyPr>
          <a:lstStyle>
            <a:lvl1pPr marL="0" indent="0" algn="ctr">
              <a:buNone/>
              <a:defRPr sz="1100" b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MENU ITEM 3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9883" y="434108"/>
            <a:ext cx="7046081" cy="895927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058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2" y="1709738"/>
            <a:ext cx="9399507" cy="2852737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4589463"/>
            <a:ext cx="9399507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2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_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521" y="1692454"/>
            <a:ext cx="5200134" cy="13310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60521" y="3727927"/>
            <a:ext cx="8770620" cy="1212056"/>
          </a:xfrm>
        </p:spPr>
        <p:txBody>
          <a:bodyPr anchor="b">
            <a:noAutofit/>
          </a:bodyPr>
          <a:lstStyle>
            <a:lvl1pPr algn="l">
              <a:defRPr sz="40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</a:t>
            </a:r>
            <a:br>
              <a:rPr lang="en-US" dirty="0"/>
            </a:br>
            <a:r>
              <a:rPr lang="en-US" dirty="0"/>
              <a:t>SECTION TITLE SLIDE OPTION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60521" y="4947813"/>
            <a:ext cx="8770620" cy="666549"/>
          </a:xfrm>
        </p:spPr>
        <p:txBody>
          <a:bodyPr anchor="t"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17" name="Rectangle 16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20759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9883" y="434108"/>
            <a:ext cx="11569729" cy="89592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9882" y="1413164"/>
            <a:ext cx="5586855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992" y="1413164"/>
            <a:ext cx="5658620" cy="4590472"/>
          </a:xfrm>
        </p:spPr>
        <p:txBody>
          <a:bodyPr/>
          <a:lstStyle>
            <a:lvl1pPr marL="288925" indent="-288925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1pPr>
            <a:lvl2pPr marL="6858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2pPr>
            <a:lvl3pPr marL="11430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3pPr>
            <a:lvl4pPr marL="16002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4pPr>
            <a:lvl5pPr marL="2057400" indent="-228600">
              <a:spcBef>
                <a:spcPts val="800"/>
              </a:spcBef>
              <a:spcAft>
                <a:spcPts val="800"/>
              </a:spcAft>
              <a:buFont typeface="Wingdings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342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9790545" y="6147742"/>
            <a:ext cx="2060466" cy="52742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883" y="434108"/>
            <a:ext cx="11569729" cy="8959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9882" y="1413163"/>
            <a:ext cx="11569729" cy="459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38014" y="6335309"/>
            <a:ext cx="1181114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AFB161E0-097B-5541-A3DE-FF0648DDE214}" type="datetimeFigureOut">
              <a:rPr lang="en-US" smtClean="0"/>
              <a:t>8/21/20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9882" y="6335309"/>
            <a:ext cx="5226517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8000" y="6335309"/>
            <a:ext cx="1016000" cy="250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25E23BF-F1F1-394F-8365-CE5937442F37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0"/>
            <a:ext cx="12192000" cy="397164"/>
            <a:chOff x="421830" y="1342659"/>
            <a:chExt cx="10018760" cy="290558"/>
          </a:xfrm>
        </p:grpSpPr>
        <p:sp>
          <p:nvSpPr>
            <p:cNvPr id="16" name="Rectangle 15"/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20401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0" kern="1200" spc="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925" indent="-288925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testphp.vulnweb.com/listproducts.php?cat=FUZZ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2351B-2A6A-2544-8B27-5410BB997A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740" y="1028940"/>
            <a:ext cx="11234763" cy="1474115"/>
          </a:xfrm>
        </p:spPr>
        <p:txBody>
          <a:bodyPr/>
          <a:lstStyle/>
          <a:p>
            <a:pPr algn="ctr"/>
            <a:r>
              <a:rPr lang="en-US" dirty="0"/>
              <a:t>Automated Web Fuzzing with </a:t>
            </a:r>
            <a:r>
              <a:rPr lang="en-US" dirty="0" err="1"/>
              <a:t>Wfuzz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50A634-5717-DB44-B221-09D55D4540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026" y="3429000"/>
            <a:ext cx="7243129" cy="2140663"/>
          </a:xfrm>
        </p:spPr>
        <p:txBody>
          <a:bodyPr>
            <a:normAutofit/>
          </a:bodyPr>
          <a:lstStyle/>
          <a:p>
            <a:r>
              <a:rPr lang="en-US" dirty="0"/>
              <a:t>ECE653 Project Presentation</a:t>
            </a:r>
          </a:p>
          <a:p>
            <a:r>
              <a:rPr lang="en-US" dirty="0"/>
              <a:t>Group member: Xinyi Ma, </a:t>
            </a:r>
            <a:r>
              <a:rPr lang="en-US" dirty="0" err="1"/>
              <a:t>Shuoyuan</a:t>
            </a:r>
            <a:r>
              <a:rPr lang="en-US" dirty="0"/>
              <a:t> Chen, </a:t>
            </a:r>
            <a:r>
              <a:rPr lang="en-US" dirty="0" err="1"/>
              <a:t>Jiahao</a:t>
            </a:r>
            <a:r>
              <a:rPr lang="en-US" dirty="0"/>
              <a:t> Shi</a:t>
            </a:r>
          </a:p>
          <a:p>
            <a:r>
              <a:rPr lang="en-US" dirty="0"/>
              <a:t>Date: 2020.08.23</a:t>
            </a:r>
          </a:p>
        </p:txBody>
      </p:sp>
    </p:spTree>
    <p:extLst>
      <p:ext uri="{BB962C8B-B14F-4D97-AF65-F5344CB8AC3E}">
        <p14:creationId xmlns:p14="http://schemas.microsoft.com/office/powerpoint/2010/main" val="3602602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1C6B7-D233-964E-BF87-E710133E5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A7A8DB-6AA1-7F42-9C72-CA2CE9C55B28}"/>
              </a:ext>
            </a:extLst>
          </p:cNvPr>
          <p:cNvSpPr txBox="1"/>
          <p:nvPr/>
        </p:nvSpPr>
        <p:spPr>
          <a:xfrm>
            <a:off x="513806" y="1550126"/>
            <a:ext cx="812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Cyber 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3293317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75EB3-37C8-A340-8D79-2A2B09B0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835" y="434108"/>
            <a:ext cx="10270778" cy="895927"/>
          </a:xfrm>
        </p:spPr>
        <p:txBody>
          <a:bodyPr/>
          <a:lstStyle/>
          <a:p>
            <a:r>
              <a:rPr lang="en-US" dirty="0" err="1"/>
              <a:t>Wfuzz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9E0EBE-15B9-4C48-8D42-38F41D59B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68" y="479947"/>
            <a:ext cx="1164772" cy="80424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3752C9C-6DE5-5B4D-95C9-8F3A9EF8D321}"/>
              </a:ext>
            </a:extLst>
          </p:cNvPr>
          <p:cNvGrpSpPr/>
          <p:nvPr/>
        </p:nvGrpSpPr>
        <p:grpSpPr>
          <a:xfrm>
            <a:off x="434032" y="1430673"/>
            <a:ext cx="11323934" cy="800219"/>
            <a:chOff x="434033" y="1746460"/>
            <a:chExt cx="11323934" cy="80021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BF23C95-B030-6E46-B5A5-4070F0752645}"/>
                </a:ext>
              </a:extLst>
            </p:cNvPr>
            <p:cNvSpPr/>
            <p:nvPr/>
          </p:nvSpPr>
          <p:spPr>
            <a:xfrm>
              <a:off x="434033" y="1746460"/>
              <a:ext cx="1132393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sz="2000" dirty="0" err="1"/>
                <a:t>wfuzz</a:t>
              </a:r>
              <a:r>
                <a:rPr lang="en-CA" sz="2000" dirty="0"/>
                <a:t>  -z  </a:t>
              </a:r>
              <a:r>
                <a:rPr lang="en-CA" sz="2000" dirty="0" err="1"/>
                <a:t>file,wordlist</a:t>
              </a:r>
              <a:r>
                <a:rPr lang="en-CA" sz="2000" dirty="0"/>
                <a:t>/</a:t>
              </a:r>
              <a:r>
                <a:rPr lang="en-CA" sz="2000" dirty="0" err="1"/>
                <a:t>SQL.txt</a:t>
              </a:r>
              <a:r>
                <a:rPr lang="en-CA" sz="2000" dirty="0"/>
                <a:t>  --</a:t>
              </a:r>
              <a:r>
                <a:rPr lang="en-CA" sz="2000" dirty="0" err="1"/>
                <a:t>hc</a:t>
              </a:r>
              <a:r>
                <a:rPr lang="en-CA" sz="2000" dirty="0"/>
                <a:t>  404  </a:t>
              </a:r>
              <a:r>
                <a:rPr lang="en-CA" sz="2000" dirty="0">
                  <a:hlinkClick r:id="rId3"/>
                </a:rPr>
                <a:t>http://testphp.vulnweb.com/listproducts.php?cat=FUZZ</a:t>
              </a:r>
              <a:endParaRPr lang="en-CA" sz="2000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0CCBEE1-DC46-B34F-A73F-1C6F3EBF5CF3}"/>
                </a:ext>
              </a:extLst>
            </p:cNvPr>
            <p:cNvSpPr txBox="1"/>
            <p:nvPr/>
          </p:nvSpPr>
          <p:spPr>
            <a:xfrm>
              <a:off x="1280161" y="2146569"/>
              <a:ext cx="2638696" cy="40011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</a:rPr>
                <a:t>payload</a:t>
              </a:r>
              <a:endParaRPr 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F65C51A-4D0F-3743-88E2-AB3C63B6FD8A}"/>
                </a:ext>
              </a:extLst>
            </p:cNvPr>
            <p:cNvSpPr txBox="1"/>
            <p:nvPr/>
          </p:nvSpPr>
          <p:spPr>
            <a:xfrm>
              <a:off x="4055528" y="2146569"/>
              <a:ext cx="1021569" cy="40011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</a:rPr>
                <a:t>filter</a:t>
              </a:r>
              <a:endParaRPr 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9055C8A-FF2D-2E44-836A-43407D8337F5}"/>
                </a:ext>
              </a:extLst>
            </p:cNvPr>
            <p:cNvSpPr txBox="1"/>
            <p:nvPr/>
          </p:nvSpPr>
          <p:spPr>
            <a:xfrm>
              <a:off x="5213768" y="2146569"/>
              <a:ext cx="5158142" cy="40011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</a:rPr>
                <a:t>URL</a:t>
              </a:r>
              <a:endParaRPr lang="en-US" sz="2400" dirty="0">
                <a:solidFill>
                  <a:srgbClr val="FF0000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2E49DBC-5F16-C94D-BFDA-14A18CD4DDBF}"/>
                </a:ext>
              </a:extLst>
            </p:cNvPr>
            <p:cNvSpPr txBox="1"/>
            <p:nvPr/>
          </p:nvSpPr>
          <p:spPr>
            <a:xfrm>
              <a:off x="10438619" y="2127473"/>
              <a:ext cx="1021569" cy="40011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</a:rPr>
                <a:t>param</a:t>
              </a:r>
              <a:endParaRPr lang="en-US" sz="240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F52822D4-6A2B-914A-A6A7-B05913A6F4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1990" y="2383572"/>
            <a:ext cx="6038412" cy="42357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761574-5AA0-7149-BAA8-348ED8E497E2}"/>
              </a:ext>
            </a:extLst>
          </p:cNvPr>
          <p:cNvSpPr txBox="1"/>
          <p:nvPr/>
        </p:nvSpPr>
        <p:spPr>
          <a:xfrm>
            <a:off x="434032" y="2775568"/>
            <a:ext cx="39327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Fuzz on URL / POST parameter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 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Plugins: error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45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ED268-5D27-AE43-A871-C86742A33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Fuzzing Steps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45B808-8271-4748-89B0-5904EB636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2554" y="929640"/>
            <a:ext cx="2662193" cy="49987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4DC933-290F-6448-A2CC-5FCEDFAA7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354" y="627015"/>
            <a:ext cx="2236767" cy="6152606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50E6113A-FF7B-5941-A57C-65968A89BCA1}"/>
              </a:ext>
            </a:extLst>
          </p:cNvPr>
          <p:cNvSpPr/>
          <p:nvPr/>
        </p:nvSpPr>
        <p:spPr>
          <a:xfrm>
            <a:off x="4693920" y="1254035"/>
            <a:ext cx="2786743" cy="5268686"/>
          </a:xfrm>
          <a:custGeom>
            <a:avLst/>
            <a:gdLst>
              <a:gd name="connsiteX0" fmla="*/ 0 w 2786743"/>
              <a:gd name="connsiteY0" fmla="*/ 5532037 h 6211802"/>
              <a:gd name="connsiteX1" fmla="*/ 827314 w 2786743"/>
              <a:gd name="connsiteY1" fmla="*/ 5775877 h 6211802"/>
              <a:gd name="connsiteX2" fmla="*/ 1497874 w 2786743"/>
              <a:gd name="connsiteY2" fmla="*/ 481065 h 6211802"/>
              <a:gd name="connsiteX3" fmla="*/ 2786743 w 2786743"/>
              <a:gd name="connsiteY3" fmla="*/ 211100 h 6211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6743" h="6211802">
                <a:moveTo>
                  <a:pt x="0" y="5532037"/>
                </a:moveTo>
                <a:cubicBezTo>
                  <a:pt x="288834" y="6074871"/>
                  <a:pt x="577668" y="6617706"/>
                  <a:pt x="827314" y="5775877"/>
                </a:cubicBezTo>
                <a:cubicBezTo>
                  <a:pt x="1076960" y="4934048"/>
                  <a:pt x="1171303" y="1408528"/>
                  <a:pt x="1497874" y="481065"/>
                </a:cubicBezTo>
                <a:cubicBezTo>
                  <a:pt x="1824445" y="-446398"/>
                  <a:pt x="2548709" y="261900"/>
                  <a:pt x="2786743" y="211100"/>
                </a:cubicBezTo>
              </a:path>
            </a:pathLst>
          </a:custGeom>
          <a:ln w="12700">
            <a:prstDash val="dash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602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F6594-8114-2248-941A-3999DB89C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D92E32-BABE-434F-B880-7898E228B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903" y="2196779"/>
            <a:ext cx="8019875" cy="24644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E8B57E-B3DA-2842-881C-9CC2EF591EED}"/>
              </a:ext>
            </a:extLst>
          </p:cNvPr>
          <p:cNvSpPr txBox="1"/>
          <p:nvPr/>
        </p:nvSpPr>
        <p:spPr>
          <a:xfrm>
            <a:off x="259883" y="1330035"/>
            <a:ext cx="390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testphp.vulnweb.com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0826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16241-C7E7-E142-810F-9EF3FA3CA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58294D-90C2-544A-AFEA-3DAB2B557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389" y="1946446"/>
            <a:ext cx="8598716" cy="34516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97C646-C60C-F84A-BB31-98F9AA9E7690}"/>
              </a:ext>
            </a:extLst>
          </p:cNvPr>
          <p:cNvSpPr txBox="1"/>
          <p:nvPr/>
        </p:nvSpPr>
        <p:spPr>
          <a:xfrm>
            <a:off x="259883" y="1330035"/>
            <a:ext cx="390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www.webscantest.com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32395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ofWaterloo_WhiteBkgrd">
  <a:themeElements>
    <a:clrScheme name="Waterloo2016">
      <a:dk1>
        <a:sysClr val="windowText" lastClr="000000"/>
      </a:dk1>
      <a:lt1>
        <a:sysClr val="window" lastClr="FFFFFF"/>
      </a:lt1>
      <a:dk2>
        <a:srgbClr val="757575"/>
      </a:dk2>
      <a:lt2>
        <a:srgbClr val="D6D6D6"/>
      </a:lt2>
      <a:accent1>
        <a:srgbClr val="FFD54F"/>
      </a:accent1>
      <a:accent2>
        <a:srgbClr val="0C0C0C"/>
      </a:accent2>
      <a:accent3>
        <a:srgbClr val="AEAEAE"/>
      </a:accent3>
      <a:accent4>
        <a:srgbClr val="B71233"/>
      </a:accent4>
      <a:accent5>
        <a:srgbClr val="7F7F7F"/>
      </a:accent5>
      <a:accent6>
        <a:srgbClr val="0073CE"/>
      </a:accent6>
      <a:hlink>
        <a:srgbClr val="353535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16x9" id="{6AE4079F-C156-5F44-BB1F-9B1BE8D38F60}" vid="{B5180624-4081-3E41-A45E-4FDAF4AEA2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waterloo_powerpoint_template_16-9_widescreen_0</Template>
  <TotalTime>29</TotalTime>
  <Words>87</Words>
  <Application>Microsoft Macintosh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Georgia</vt:lpstr>
      <vt:lpstr>Impact</vt:lpstr>
      <vt:lpstr>Verdana</vt:lpstr>
      <vt:lpstr>Wingdings</vt:lpstr>
      <vt:lpstr>UofWaterloo_WhiteBkgrd</vt:lpstr>
      <vt:lpstr>Automated Web Fuzzing with Wfuzz</vt:lpstr>
      <vt:lpstr>Introduction</vt:lpstr>
      <vt:lpstr>Wfuzz</vt:lpstr>
      <vt:lpstr>Fuzzing Steps</vt:lpstr>
      <vt:lpstr>Experimental Results</vt:lpstr>
      <vt:lpstr>Experimental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Web Fuzzing with Wfuzz</dc:title>
  <dc:creator>Jiahao Shi</dc:creator>
  <cp:lastModifiedBy>Jiahao Shi</cp:lastModifiedBy>
  <cp:revision>4</cp:revision>
  <dcterms:created xsi:type="dcterms:W3CDTF">2020-08-21T18:47:47Z</dcterms:created>
  <dcterms:modified xsi:type="dcterms:W3CDTF">2020-08-21T19:27:05Z</dcterms:modified>
</cp:coreProperties>
</file>

<file path=docProps/thumbnail.jpeg>
</file>